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Neue Machina Ultra-Bold" charset="1" panose="00000900000000000000"/>
      <p:regular r:id="rId20"/>
    </p:embeddedFont>
    <p:embeddedFont>
      <p:font typeface="Montserrat Medium" charset="1" panose="00000600000000000000"/>
      <p:regular r:id="rId21"/>
    </p:embeddedFont>
    <p:embeddedFont>
      <p:font typeface="Montserrat" charset="1" panose="00000500000000000000"/>
      <p:regular r:id="rId22"/>
    </p:embeddedFont>
    <p:embeddedFont>
      <p:font typeface="Montserrat Bold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0.png" Type="http://schemas.openxmlformats.org/officeDocument/2006/relationships/image"/><Relationship Id="rId7" Target="../media/image11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12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jpeg" Type="http://schemas.openxmlformats.org/officeDocument/2006/relationships/image"/><Relationship Id="rId12" Target="../media/image15.jpeg" Type="http://schemas.openxmlformats.org/officeDocument/2006/relationships/image"/><Relationship Id="rId13" Target="../media/image16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0.png" Type="http://schemas.openxmlformats.org/officeDocument/2006/relationships/image"/><Relationship Id="rId7" Target="../media/image11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0.png" Type="http://schemas.openxmlformats.org/officeDocument/2006/relationships/image"/><Relationship Id="rId7" Target="../media/image11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2271558" y="6401948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80261" y="5943223"/>
            <a:ext cx="4327479" cy="600872"/>
          </a:xfrm>
          <a:custGeom>
            <a:avLst/>
            <a:gdLst/>
            <a:ahLst/>
            <a:cxnLst/>
            <a:rect r="r" b="b" t="t" l="l"/>
            <a:pathLst>
              <a:path h="600872" w="4327479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1533" r="0" b="-715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2774" y="2271889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19979" y="3969374"/>
            <a:ext cx="13448042" cy="1634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40"/>
              </a:lnSpc>
            </a:pPr>
            <a:r>
              <a:rPr lang="en-US" sz="9529">
                <a:solidFill>
                  <a:srgbClr val="FFFFFF"/>
                </a:solidFill>
                <a:latin typeface="Neue Machina Ultra-Bold"/>
              </a:rPr>
              <a:t>AI MINI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10550" y="6000283"/>
            <a:ext cx="4066900" cy="439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Medium"/>
              </a:rPr>
              <a:t>Flower Identification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19979" y="7235288"/>
            <a:ext cx="14573194" cy="167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Neue Machina Ultra-Bold"/>
              </a:rPr>
              <a:t>ANIS FARHANAH BINTI MOHD SHAMSHULBAHARIN </a:t>
            </a:r>
            <a:r>
              <a:rPr lang="en-US" sz="3199">
                <a:solidFill>
                  <a:srgbClr val="FFFFFF"/>
                </a:solidFill>
                <a:latin typeface="Neue Machina Ultra-Bold"/>
              </a:rPr>
              <a:t>52213222131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Neue Machina Ultra-Bold"/>
              </a:rPr>
              <a:t>DHANIA SOFIYA BINTI NIZAM 52213121119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Neue Machina Ultra-Bold"/>
              </a:rPr>
              <a:t>PRABHAKARA KRISHNA DATTA KOMMU 52213122413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2533" y="42991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5861" y="704651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4630" y="1415463"/>
            <a:ext cx="7858054" cy="6299568"/>
          </a:xfrm>
          <a:custGeom>
            <a:avLst/>
            <a:gdLst/>
            <a:ahLst/>
            <a:cxnLst/>
            <a:rect r="r" b="b" t="t" l="l"/>
            <a:pathLst>
              <a:path h="6299568" w="7858054">
                <a:moveTo>
                  <a:pt x="0" y="0"/>
                </a:moveTo>
                <a:lnTo>
                  <a:pt x="7858055" y="0"/>
                </a:lnTo>
                <a:lnTo>
                  <a:pt x="7858055" y="6299568"/>
                </a:lnTo>
                <a:lnTo>
                  <a:pt x="0" y="6299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70005" y="1415463"/>
            <a:ext cx="7989295" cy="6299568"/>
          </a:xfrm>
          <a:custGeom>
            <a:avLst/>
            <a:gdLst/>
            <a:ahLst/>
            <a:cxnLst/>
            <a:rect r="r" b="b" t="t" l="l"/>
            <a:pathLst>
              <a:path h="6299568" w="7989295">
                <a:moveTo>
                  <a:pt x="0" y="0"/>
                </a:moveTo>
                <a:lnTo>
                  <a:pt x="7989295" y="0"/>
                </a:lnTo>
                <a:lnTo>
                  <a:pt x="7989295" y="6299568"/>
                </a:lnTo>
                <a:lnTo>
                  <a:pt x="0" y="62995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880535" y="315615"/>
            <a:ext cx="9289521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Neue Machina Ultra-Bold"/>
              </a:rPr>
              <a:t>Training Mobile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33200" y="8432800"/>
            <a:ext cx="928952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eue Machina Ultra-Bold"/>
              </a:rPr>
              <a:t>Total time: 30min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84758" y="4887535"/>
            <a:ext cx="7203242" cy="5399465"/>
          </a:xfrm>
          <a:custGeom>
            <a:avLst/>
            <a:gdLst/>
            <a:ahLst/>
            <a:cxnLst/>
            <a:rect r="r" b="b" t="t" l="l"/>
            <a:pathLst>
              <a:path h="5399465" w="7203242">
                <a:moveTo>
                  <a:pt x="0" y="0"/>
                </a:moveTo>
                <a:lnTo>
                  <a:pt x="7203242" y="0"/>
                </a:lnTo>
                <a:lnTo>
                  <a:pt x="7203242" y="5399465"/>
                </a:lnTo>
                <a:lnTo>
                  <a:pt x="0" y="53994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8164" y="83793"/>
            <a:ext cx="11130050" cy="95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9"/>
              </a:lnSpc>
            </a:pPr>
            <a:r>
              <a:rPr lang="en-US" sz="5563">
                <a:solidFill>
                  <a:srgbClr val="FFFFFF"/>
                </a:solidFill>
                <a:latin typeface="Neue Machina Ultra-Bold"/>
              </a:rPr>
              <a:t>Mobile Results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48164" y="1028700"/>
            <a:ext cx="11827826" cy="4509283"/>
          </a:xfrm>
          <a:custGeom>
            <a:avLst/>
            <a:gdLst/>
            <a:ahLst/>
            <a:cxnLst/>
            <a:rect r="r" b="b" t="t" l="l"/>
            <a:pathLst>
              <a:path h="4509283" w="11827826">
                <a:moveTo>
                  <a:pt x="0" y="0"/>
                </a:moveTo>
                <a:lnTo>
                  <a:pt x="11827826" y="0"/>
                </a:lnTo>
                <a:lnTo>
                  <a:pt x="11827826" y="4509283"/>
                </a:lnTo>
                <a:lnTo>
                  <a:pt x="0" y="4509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56741" y="5711563"/>
            <a:ext cx="11130050" cy="69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9"/>
              </a:lnSpc>
            </a:pPr>
            <a:r>
              <a:rPr lang="en-US" sz="4063">
                <a:solidFill>
                  <a:srgbClr val="FFFFFF"/>
                </a:solidFill>
                <a:latin typeface="Neue Machina Ultra-Bold"/>
              </a:rPr>
              <a:t>Major Findings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6741" y="6637047"/>
            <a:ext cx="9441009" cy="281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Accuracy: Accuracy approaches 1.0 quickly. Validation accuracy remains low and fluctuates around 0.2.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Loss: The training loss decreases steadily, while the validation loss fluctuates and remains high. This discrepancy indicates overfitting.</a:t>
            </a:r>
          </a:p>
          <a:p>
            <a:pPr algn="l">
              <a:lnSpc>
                <a:spcPts val="2799"/>
              </a:lnSpc>
            </a:pP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Confusion Matrix: The model correctly classifies some categories (e.g., 'Cactus' and 'Cherry Blossom'), but many show misclassification.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'Cherry Blossom' has the most correct predictions, at 286.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75342" y="3486827"/>
            <a:ext cx="4933517" cy="108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4"/>
              </a:lnSpc>
            </a:pPr>
            <a:r>
              <a:rPr lang="en-US" sz="3138">
                <a:solidFill>
                  <a:srgbClr val="FFFFFF"/>
                </a:solidFill>
                <a:latin typeface="Neue Machina Ultra-Bold"/>
              </a:rPr>
              <a:t>Mean Average</a:t>
            </a:r>
          </a:p>
          <a:p>
            <a:pPr algn="l">
              <a:lnSpc>
                <a:spcPts val="4394"/>
              </a:lnSpc>
            </a:pPr>
            <a:r>
              <a:rPr lang="en-US" sz="3138">
                <a:solidFill>
                  <a:srgbClr val="FFFFFF"/>
                </a:solidFill>
                <a:latin typeface="Neue Machina Ultra-Bold"/>
              </a:rPr>
              <a:t>Precision: 0.030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71137" y="594816"/>
            <a:ext cx="7465233" cy="7465233"/>
          </a:xfrm>
          <a:custGeom>
            <a:avLst/>
            <a:gdLst/>
            <a:ahLst/>
            <a:cxnLst/>
            <a:rect r="r" b="b" t="t" l="l"/>
            <a:pathLst>
              <a:path h="7465233" w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1164" y="3973154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224964" y="4105113"/>
            <a:ext cx="11475480" cy="11475480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98107" y="7249562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77851" y="1478408"/>
            <a:ext cx="12132298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Best Overall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535847" y="3862518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72667" y="7249562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195193" y="-4864633"/>
            <a:ext cx="9729266" cy="9729266"/>
          </a:xfrm>
          <a:custGeom>
            <a:avLst/>
            <a:gdLst/>
            <a:ahLst/>
            <a:cxnLst/>
            <a:rect r="r" b="b" t="t" l="l"/>
            <a:pathLst>
              <a:path h="9729266" w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344677">
            <a:off x="-877637" y="-716602"/>
            <a:ext cx="4140717" cy="2443023"/>
          </a:xfrm>
          <a:custGeom>
            <a:avLst/>
            <a:gdLst/>
            <a:ahLst/>
            <a:cxnLst/>
            <a:rect r="r" b="b" t="t" l="l"/>
            <a:pathLst>
              <a:path h="2443023" w="4140717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788974" y="1621283"/>
            <a:ext cx="5382042" cy="5628279"/>
          </a:xfrm>
          <a:custGeom>
            <a:avLst/>
            <a:gdLst/>
            <a:ahLst/>
            <a:cxnLst/>
            <a:rect r="r" b="b" t="t" l="l"/>
            <a:pathLst>
              <a:path h="5628279" w="5382042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85757" y="5904254"/>
            <a:ext cx="6716487" cy="6708091"/>
          </a:xfrm>
          <a:custGeom>
            <a:avLst/>
            <a:gdLst/>
            <a:ahLst/>
            <a:cxnLst/>
            <a:rect r="r" b="b" t="t" l="l"/>
            <a:pathLst>
              <a:path h="6708091" w="6716487">
                <a:moveTo>
                  <a:pt x="0" y="0"/>
                </a:moveTo>
                <a:lnTo>
                  <a:pt x="6716486" y="0"/>
                </a:lnTo>
                <a:lnTo>
                  <a:pt x="6716486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79403" y="7377406"/>
            <a:ext cx="2853714" cy="84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Mid train</a:t>
            </a:r>
          </a:p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time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17143" y="4204675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Mid accuracy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53964" y="7377406"/>
            <a:ext cx="2853714" cy="84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Better generalization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40931" y="7975810"/>
            <a:ext cx="13448042" cy="108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1"/>
              </a:lnSpc>
            </a:pPr>
            <a:r>
              <a:rPr lang="en-US" sz="6229">
                <a:solidFill>
                  <a:srgbClr val="FFFFFF"/>
                </a:solidFill>
                <a:latin typeface="Neue Machina Ultra-Bold"/>
              </a:rPr>
              <a:t>ResNet50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898" y="23463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26913" y="1664932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89677" y="579165"/>
            <a:ext cx="10837236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eue Machina Ultra-Bol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00696" y="2180340"/>
            <a:ext cx="9352067" cy="705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4"/>
              </a:lnSpc>
            </a:pPr>
          </a:p>
          <a:p>
            <a:pPr algn="l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Model with the shortest training time is Mobile.</a:t>
            </a:r>
          </a:p>
          <a:p>
            <a:pPr algn="l">
              <a:lnSpc>
                <a:spcPts val="3621"/>
              </a:lnSpc>
            </a:pPr>
          </a:p>
          <a:p>
            <a:pPr algn="l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Model with the highest accuracy is DenseNet.</a:t>
            </a:r>
          </a:p>
          <a:p>
            <a:pPr algn="l">
              <a:lnSpc>
                <a:spcPts val="3621"/>
              </a:lnSpc>
            </a:pPr>
          </a:p>
          <a:p>
            <a:pPr algn="l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Model with the most balance between time and precision is ResNet.</a:t>
            </a:r>
          </a:p>
          <a:p>
            <a:pPr algn="l">
              <a:lnSpc>
                <a:spcPts val="3621"/>
              </a:lnSpc>
            </a:pPr>
          </a:p>
          <a:p>
            <a:pPr algn="l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The class with the highest correct prediction is Cherry Blossom in all models.</a:t>
            </a:r>
          </a:p>
          <a:p>
            <a:pPr algn="l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The class with the lowest prediction score in all models is Orchid. </a:t>
            </a:r>
          </a:p>
          <a:p>
            <a:pPr algn="l">
              <a:lnSpc>
                <a:spcPts val="3621"/>
              </a:lnSpc>
            </a:pPr>
          </a:p>
          <a:p>
            <a:pPr algn="l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The best model is decided to be ResNet.</a:t>
            </a:r>
          </a:p>
          <a:p>
            <a:pPr algn="l">
              <a:lnSpc>
                <a:spcPts val="3621"/>
              </a:lnSpc>
            </a:pPr>
          </a:p>
          <a:p>
            <a:pPr algn="l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Overfitting is an issue in all models.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3539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45417" y="4200702"/>
            <a:ext cx="8148349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898" y="23463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26913" y="1664932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89677" y="579165"/>
            <a:ext cx="10837236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eue Machina Ultra-Bold"/>
              </a:rPr>
              <a:t>Data Collection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00696" y="2161290"/>
            <a:ext cx="9352067" cy="1377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Used a web crawler</a:t>
            </a:r>
          </a:p>
          <a:p>
            <a:pPr algn="l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Done on the website Unsplash</a:t>
            </a:r>
          </a:p>
          <a:p>
            <a:pPr algn="l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Collected 1100 images for each class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95963" y="4198811"/>
            <a:ext cx="9352067" cy="5552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Classes Present</a:t>
            </a:r>
          </a:p>
          <a:p>
            <a:pPr algn="l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Cactus</a:t>
            </a:r>
          </a:p>
          <a:p>
            <a:pPr algn="l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Cherry Blossom</a:t>
            </a:r>
          </a:p>
          <a:p>
            <a:pPr algn="l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Dahlia</a:t>
            </a:r>
          </a:p>
          <a:p>
            <a:pPr algn="l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Daisy</a:t>
            </a:r>
          </a:p>
          <a:p>
            <a:pPr algn="l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Hibiscus</a:t>
            </a:r>
          </a:p>
          <a:p>
            <a:pPr algn="l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Indian Lotus</a:t>
            </a:r>
          </a:p>
          <a:p>
            <a:pPr algn="l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Orchid</a:t>
            </a:r>
          </a:p>
          <a:p>
            <a:pPr algn="l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Rose</a:t>
            </a:r>
          </a:p>
          <a:p>
            <a:pPr algn="l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Sunflower</a:t>
            </a:r>
          </a:p>
          <a:p>
            <a:pPr algn="l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Tulip</a:t>
            </a:r>
          </a:p>
          <a:p>
            <a:pPr algn="l">
              <a:lnSpc>
                <a:spcPts val="362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898" y="23463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26913" y="1664932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6005" y="5803314"/>
            <a:ext cx="5236516" cy="3927387"/>
          </a:xfrm>
          <a:custGeom>
            <a:avLst/>
            <a:gdLst/>
            <a:ahLst/>
            <a:cxnLst/>
            <a:rect r="r" b="b" t="t" l="l"/>
            <a:pathLst>
              <a:path h="3927387" w="5236516">
                <a:moveTo>
                  <a:pt x="0" y="0"/>
                </a:moveTo>
                <a:lnTo>
                  <a:pt x="5236516" y="0"/>
                </a:lnTo>
                <a:lnTo>
                  <a:pt x="5236516" y="3927387"/>
                </a:lnTo>
                <a:lnTo>
                  <a:pt x="0" y="39273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995284" y="5803314"/>
            <a:ext cx="4998867" cy="3999093"/>
          </a:xfrm>
          <a:custGeom>
            <a:avLst/>
            <a:gdLst/>
            <a:ahLst/>
            <a:cxnLst/>
            <a:rect r="r" b="b" t="t" l="l"/>
            <a:pathLst>
              <a:path h="3999093" w="4998867">
                <a:moveTo>
                  <a:pt x="0" y="0"/>
                </a:moveTo>
                <a:lnTo>
                  <a:pt x="4998867" y="0"/>
                </a:lnTo>
                <a:lnTo>
                  <a:pt x="4998867" y="3999093"/>
                </a:lnTo>
                <a:lnTo>
                  <a:pt x="0" y="39990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28987" y="2426549"/>
            <a:ext cx="4917239" cy="7375858"/>
          </a:xfrm>
          <a:custGeom>
            <a:avLst/>
            <a:gdLst/>
            <a:ahLst/>
            <a:cxnLst/>
            <a:rect r="r" b="b" t="t" l="l"/>
            <a:pathLst>
              <a:path h="7375858" w="4917239">
                <a:moveTo>
                  <a:pt x="0" y="0"/>
                </a:moveTo>
                <a:lnTo>
                  <a:pt x="4917239" y="0"/>
                </a:lnTo>
                <a:lnTo>
                  <a:pt x="4917239" y="7375858"/>
                </a:lnTo>
                <a:lnTo>
                  <a:pt x="0" y="73758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89677" y="579165"/>
            <a:ext cx="10837236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eue Machina Ultra-Bold"/>
              </a:rPr>
              <a:t>Data Cleaning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00696" y="2161290"/>
            <a:ext cx="9352067" cy="1377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Unsuitable pictures are deleted</a:t>
            </a:r>
          </a:p>
          <a:p>
            <a:pPr algn="l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The best sort of pictures are kept</a:t>
            </a:r>
          </a:p>
          <a:p>
            <a:pPr algn="l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Some confusion are expected due to colors of flowers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95963" y="4198811"/>
            <a:ext cx="9352067" cy="440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Example: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496" y="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81976" y="-1991669"/>
            <a:ext cx="7242652" cy="7242652"/>
          </a:xfrm>
          <a:custGeom>
            <a:avLst/>
            <a:gdLst/>
            <a:ahLst/>
            <a:cxnLst/>
            <a:rect r="r" b="b" t="t" l="l"/>
            <a:pathLst>
              <a:path h="7242652" w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22467" y="3699620"/>
            <a:ext cx="2972074" cy="2957214"/>
          </a:xfrm>
          <a:custGeom>
            <a:avLst/>
            <a:gdLst/>
            <a:ahLst/>
            <a:cxnLst/>
            <a:rect r="r" b="b" t="t" l="l"/>
            <a:pathLst>
              <a:path h="2957214" w="297207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09570" y="3433698"/>
            <a:ext cx="2068860" cy="3419603"/>
          </a:xfrm>
          <a:custGeom>
            <a:avLst/>
            <a:gdLst/>
            <a:ahLst/>
            <a:cxnLst/>
            <a:rect r="r" b="b" t="t" l="l"/>
            <a:pathLst>
              <a:path h="3419603" w="2068860">
                <a:moveTo>
                  <a:pt x="0" y="0"/>
                </a:moveTo>
                <a:lnTo>
                  <a:pt x="2068860" y="0"/>
                </a:lnTo>
                <a:lnTo>
                  <a:pt x="2068860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34830" y="3433698"/>
            <a:ext cx="1889331" cy="3419603"/>
          </a:xfrm>
          <a:custGeom>
            <a:avLst/>
            <a:gdLst/>
            <a:ahLst/>
            <a:cxnLst/>
            <a:rect r="r" b="b" t="t" l="l"/>
            <a:pathLst>
              <a:path h="3419603" w="1889331">
                <a:moveTo>
                  <a:pt x="0" y="0"/>
                </a:moveTo>
                <a:lnTo>
                  <a:pt x="1889331" y="0"/>
                </a:lnTo>
                <a:lnTo>
                  <a:pt x="1889331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35304" y="1515357"/>
            <a:ext cx="14318861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Neue Machina Ultra-Bold"/>
              </a:rPr>
              <a:t>Ratio of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63683" y="7132887"/>
            <a:ext cx="3791112" cy="71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56% Train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86929" y="7132887"/>
            <a:ext cx="4714141" cy="71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23% Valid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34674" y="7132887"/>
            <a:ext cx="3791112" cy="71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21% Test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6925" y="8764588"/>
            <a:ext cx="14318861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Neue Machina Ultra-Bold"/>
              </a:rPr>
              <a:t>Total images: 9907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57355" y="7797542"/>
            <a:ext cx="2702298" cy="439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5522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92851" y="7797542"/>
            <a:ext cx="2702298" cy="439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2293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34621" y="7797542"/>
            <a:ext cx="790575" cy="439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2092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342394"/>
            <a:ext cx="4290504" cy="1810294"/>
            <a:chOff x="0" y="0"/>
            <a:chExt cx="1565187" cy="660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8" cy="660400"/>
            </a:xfrm>
            <a:custGeom>
              <a:avLst/>
              <a:gdLst/>
              <a:ahLst/>
              <a:cxnLst/>
              <a:rect r="r" b="b" t="t" l="l"/>
              <a:pathLst>
                <a:path h="660400" w="1565188">
                  <a:moveTo>
                    <a:pt x="144072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535940"/>
                  </a:lnTo>
                  <a:cubicBezTo>
                    <a:pt x="1565188" y="604520"/>
                    <a:pt x="1509307" y="660400"/>
                    <a:pt x="1440727" y="660400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6" id="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225828" y="3342394"/>
            <a:ext cx="4290504" cy="1810294"/>
            <a:chOff x="0" y="0"/>
            <a:chExt cx="1565187" cy="660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65188" cy="660400"/>
            </a:xfrm>
            <a:custGeom>
              <a:avLst/>
              <a:gdLst/>
              <a:ahLst/>
              <a:cxnLst/>
              <a:rect r="r" b="b" t="t" l="l"/>
              <a:pathLst>
                <a:path h="660400" w="1565188">
                  <a:moveTo>
                    <a:pt x="144072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535940"/>
                  </a:lnTo>
                  <a:cubicBezTo>
                    <a:pt x="1565188" y="604520"/>
                    <a:pt x="1509307" y="660400"/>
                    <a:pt x="1440727" y="660400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9" id="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487719" y="3342394"/>
            <a:ext cx="4290504" cy="1810294"/>
            <a:chOff x="0" y="0"/>
            <a:chExt cx="1565187" cy="660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65188" cy="660400"/>
            </a:xfrm>
            <a:custGeom>
              <a:avLst/>
              <a:gdLst/>
              <a:ahLst/>
              <a:cxnLst/>
              <a:rect r="r" b="b" t="t" l="l"/>
              <a:pathLst>
                <a:path h="660400" w="1565188">
                  <a:moveTo>
                    <a:pt x="144072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535940"/>
                  </a:lnTo>
                  <a:cubicBezTo>
                    <a:pt x="1565188" y="604520"/>
                    <a:pt x="1509307" y="660400"/>
                    <a:pt x="1440727" y="660400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828675"/>
            <a:ext cx="12221686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Data Modelling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0371" y="3750603"/>
            <a:ext cx="3694321" cy="79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Neue Machina Ultra-Bold"/>
              </a:rPr>
              <a:t>ResNet50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00952" y="3750603"/>
            <a:ext cx="3694321" cy="79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Neue Machina Ultra-Bold"/>
              </a:rPr>
              <a:t>Dense121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85811" y="3769653"/>
            <a:ext cx="3694321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Neue Machina Ultra-Bold"/>
              </a:rPr>
              <a:t>MobileNetv3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2533" y="42991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5861" y="704651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3263" y="1415463"/>
            <a:ext cx="8013903" cy="6299568"/>
          </a:xfrm>
          <a:custGeom>
            <a:avLst/>
            <a:gdLst/>
            <a:ahLst/>
            <a:cxnLst/>
            <a:rect r="r" b="b" t="t" l="l"/>
            <a:pathLst>
              <a:path h="6299568" w="8013903">
                <a:moveTo>
                  <a:pt x="0" y="0"/>
                </a:moveTo>
                <a:lnTo>
                  <a:pt x="8013903" y="0"/>
                </a:lnTo>
                <a:lnTo>
                  <a:pt x="8013903" y="6299568"/>
                </a:lnTo>
                <a:lnTo>
                  <a:pt x="0" y="6299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48433" y="1415463"/>
            <a:ext cx="8104131" cy="6299568"/>
          </a:xfrm>
          <a:custGeom>
            <a:avLst/>
            <a:gdLst/>
            <a:ahLst/>
            <a:cxnLst/>
            <a:rect r="r" b="b" t="t" l="l"/>
            <a:pathLst>
              <a:path h="6299568" w="8104131">
                <a:moveTo>
                  <a:pt x="0" y="0"/>
                </a:moveTo>
                <a:lnTo>
                  <a:pt x="8104131" y="0"/>
                </a:lnTo>
                <a:lnTo>
                  <a:pt x="8104131" y="6299568"/>
                </a:lnTo>
                <a:lnTo>
                  <a:pt x="0" y="62995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880535" y="315615"/>
            <a:ext cx="9289521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Neue Machina Ultra-Bold"/>
              </a:rPr>
              <a:t>Training ResNet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33200" y="8432800"/>
            <a:ext cx="928952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eue Machina Ultra-Bold"/>
              </a:rPr>
              <a:t>Total time: 90min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96334" y="4891167"/>
            <a:ext cx="7091666" cy="5395833"/>
          </a:xfrm>
          <a:custGeom>
            <a:avLst/>
            <a:gdLst/>
            <a:ahLst/>
            <a:cxnLst/>
            <a:rect r="r" b="b" t="t" l="l"/>
            <a:pathLst>
              <a:path h="5395833" w="7091666">
                <a:moveTo>
                  <a:pt x="0" y="0"/>
                </a:moveTo>
                <a:lnTo>
                  <a:pt x="7091666" y="0"/>
                </a:lnTo>
                <a:lnTo>
                  <a:pt x="7091666" y="5395833"/>
                </a:lnTo>
                <a:lnTo>
                  <a:pt x="0" y="53958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2480" y="1028700"/>
            <a:ext cx="11827826" cy="4509283"/>
          </a:xfrm>
          <a:custGeom>
            <a:avLst/>
            <a:gdLst/>
            <a:ahLst/>
            <a:cxnLst/>
            <a:rect r="r" b="b" t="t" l="l"/>
            <a:pathLst>
              <a:path h="4509283" w="11827826">
                <a:moveTo>
                  <a:pt x="0" y="0"/>
                </a:moveTo>
                <a:lnTo>
                  <a:pt x="11827826" y="0"/>
                </a:lnTo>
                <a:lnTo>
                  <a:pt x="11827826" y="4509283"/>
                </a:lnTo>
                <a:lnTo>
                  <a:pt x="0" y="4509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8164" y="83793"/>
            <a:ext cx="11130050" cy="95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9"/>
              </a:lnSpc>
            </a:pPr>
            <a:r>
              <a:rPr lang="en-US" sz="5563">
                <a:solidFill>
                  <a:srgbClr val="FFFFFF"/>
                </a:solidFill>
                <a:latin typeface="Neue Machina Ultra-Bold"/>
              </a:rPr>
              <a:t>ResNet 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6741" y="5711563"/>
            <a:ext cx="11130050" cy="69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9"/>
              </a:lnSpc>
            </a:pPr>
            <a:r>
              <a:rPr lang="en-US" sz="4063">
                <a:solidFill>
                  <a:srgbClr val="FFFFFF"/>
                </a:solidFill>
                <a:latin typeface="Neue Machina Ultra-Bold"/>
              </a:rPr>
              <a:t>Major Findings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6741" y="6637047"/>
            <a:ext cx="9441009" cy="316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Accuracy: Accuracy approaches 1.0. Validation accuracy shows improvement, reaching 0.6. Better generalization compared to MobileNetV3.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Loss: The training loss decreases and stabilizes at low value, validation loss remains higher indicating some overfitting.</a:t>
            </a:r>
          </a:p>
          <a:p>
            <a:pPr algn="l">
              <a:lnSpc>
                <a:spcPts val="2799"/>
              </a:lnSpc>
            </a:pP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Confusion Matrix: The model shows a balanced performance across categories.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Cherry Blossom has the most correct prediction at 45.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75342" y="3486827"/>
            <a:ext cx="4933517" cy="108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4"/>
              </a:lnSpc>
            </a:pPr>
            <a:r>
              <a:rPr lang="en-US" sz="3138">
                <a:solidFill>
                  <a:srgbClr val="FFFFFF"/>
                </a:solidFill>
                <a:latin typeface="Neue Machina Ultra-Bold"/>
              </a:rPr>
              <a:t>Mean Average</a:t>
            </a:r>
          </a:p>
          <a:p>
            <a:pPr algn="l">
              <a:lnSpc>
                <a:spcPts val="4394"/>
              </a:lnSpc>
            </a:pPr>
            <a:r>
              <a:rPr lang="en-US" sz="3138">
                <a:solidFill>
                  <a:srgbClr val="FFFFFF"/>
                </a:solidFill>
                <a:latin typeface="Neue Machina Ultra-Bold"/>
              </a:rPr>
              <a:t>Precision: 0.094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2533" y="42991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5861" y="704651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8371" y="1415463"/>
            <a:ext cx="7948283" cy="6299568"/>
          </a:xfrm>
          <a:custGeom>
            <a:avLst/>
            <a:gdLst/>
            <a:ahLst/>
            <a:cxnLst/>
            <a:rect r="r" b="b" t="t" l="l"/>
            <a:pathLst>
              <a:path h="6299568" w="7948283">
                <a:moveTo>
                  <a:pt x="0" y="0"/>
                </a:moveTo>
                <a:lnTo>
                  <a:pt x="7948282" y="0"/>
                </a:lnTo>
                <a:lnTo>
                  <a:pt x="7948282" y="6299568"/>
                </a:lnTo>
                <a:lnTo>
                  <a:pt x="0" y="6299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78207" y="1415463"/>
            <a:ext cx="7981093" cy="6299568"/>
          </a:xfrm>
          <a:custGeom>
            <a:avLst/>
            <a:gdLst/>
            <a:ahLst/>
            <a:cxnLst/>
            <a:rect r="r" b="b" t="t" l="l"/>
            <a:pathLst>
              <a:path h="6299568" w="7981093">
                <a:moveTo>
                  <a:pt x="0" y="0"/>
                </a:moveTo>
                <a:lnTo>
                  <a:pt x="7981093" y="0"/>
                </a:lnTo>
                <a:lnTo>
                  <a:pt x="7981093" y="6299568"/>
                </a:lnTo>
                <a:lnTo>
                  <a:pt x="0" y="62995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880535" y="315615"/>
            <a:ext cx="9289521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Neue Machina Ultra-Bold"/>
              </a:rPr>
              <a:t>Training DenseNet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33200" y="8432800"/>
            <a:ext cx="928952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eue Machina Ultra-Bold"/>
              </a:rPr>
              <a:t>Total time: 150min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8164" y="1226449"/>
            <a:ext cx="10875086" cy="4146057"/>
          </a:xfrm>
          <a:custGeom>
            <a:avLst/>
            <a:gdLst/>
            <a:ahLst/>
            <a:cxnLst/>
            <a:rect r="r" b="b" t="t" l="l"/>
            <a:pathLst>
              <a:path h="4146057" w="10875086">
                <a:moveTo>
                  <a:pt x="0" y="0"/>
                </a:moveTo>
                <a:lnTo>
                  <a:pt x="10875086" y="0"/>
                </a:lnTo>
                <a:lnTo>
                  <a:pt x="10875086" y="4146057"/>
                </a:lnTo>
                <a:lnTo>
                  <a:pt x="0" y="41460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23250" y="5143500"/>
            <a:ext cx="6633891" cy="5047525"/>
          </a:xfrm>
          <a:custGeom>
            <a:avLst/>
            <a:gdLst/>
            <a:ahLst/>
            <a:cxnLst/>
            <a:rect r="r" b="b" t="t" l="l"/>
            <a:pathLst>
              <a:path h="5047525" w="6633891">
                <a:moveTo>
                  <a:pt x="0" y="0"/>
                </a:moveTo>
                <a:lnTo>
                  <a:pt x="6633891" y="0"/>
                </a:lnTo>
                <a:lnTo>
                  <a:pt x="6633891" y="5047525"/>
                </a:lnTo>
                <a:lnTo>
                  <a:pt x="0" y="50475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8164" y="83793"/>
            <a:ext cx="11130050" cy="95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9"/>
              </a:lnSpc>
            </a:pPr>
            <a:r>
              <a:rPr lang="en-US" sz="5563">
                <a:solidFill>
                  <a:srgbClr val="FFFFFF"/>
                </a:solidFill>
                <a:latin typeface="Neue Machina Ultra-Bold"/>
              </a:rPr>
              <a:t>DenseNet 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6741" y="5711563"/>
            <a:ext cx="11130050" cy="69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9"/>
              </a:lnSpc>
            </a:pPr>
            <a:r>
              <a:rPr lang="en-US" sz="4063">
                <a:solidFill>
                  <a:srgbClr val="FFFFFF"/>
                </a:solidFill>
                <a:latin typeface="Neue Machina Ultra-Bold"/>
              </a:rPr>
              <a:t>Major Findings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2684" y="6570372"/>
            <a:ext cx="9441009" cy="3525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Accuracy: Train accuracy increases near 1.0, validation accuracy improves to 0.7.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Loss: The training loss decreases and remains low, validation loss shows a more stable pattern, indicating good generalization with minimal overfitting.</a:t>
            </a:r>
          </a:p>
          <a:p>
            <a:pPr algn="l">
              <a:lnSpc>
                <a:spcPts val="2799"/>
              </a:lnSpc>
            </a:pP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Confusion Matrix: Misclassifications are still present but are less frequent compared to the other two models.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There is good generalization. 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Cherry Blossom is the best category at 65 correct prediction.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86791" y="3486827"/>
            <a:ext cx="4933517" cy="108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4"/>
              </a:lnSpc>
            </a:pPr>
            <a:r>
              <a:rPr lang="en-US" sz="3138">
                <a:solidFill>
                  <a:srgbClr val="FFFFFF"/>
                </a:solidFill>
                <a:latin typeface="Neue Machina Ultra-Bold"/>
              </a:rPr>
              <a:t>Mean Average</a:t>
            </a:r>
          </a:p>
          <a:p>
            <a:pPr algn="l">
              <a:lnSpc>
                <a:spcPts val="4394"/>
              </a:lnSpc>
            </a:pPr>
            <a:r>
              <a:rPr lang="en-US" sz="3138">
                <a:solidFill>
                  <a:srgbClr val="FFFFFF"/>
                </a:solidFill>
                <a:latin typeface="Neue Machina Ultra-Bold"/>
              </a:rPr>
              <a:t>Precision: 0.104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DAGIo_km2Ic</dc:identifier>
  <dcterms:modified xsi:type="dcterms:W3CDTF">2011-08-01T06:04:30Z</dcterms:modified>
  <cp:revision>1</cp:revision>
  <dc:title>AI MINI PROJECT</dc:title>
</cp:coreProperties>
</file>